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79" r:id="rId1"/>
  </p:sldMasterIdLst>
  <p:notesMasterIdLst>
    <p:notesMasterId r:id="rId18"/>
  </p:notesMasterIdLst>
  <p:sldIdLst>
    <p:sldId id="311" r:id="rId2"/>
    <p:sldId id="324" r:id="rId3"/>
    <p:sldId id="325" r:id="rId4"/>
    <p:sldId id="326" r:id="rId5"/>
    <p:sldId id="327" r:id="rId6"/>
    <p:sldId id="328" r:id="rId7"/>
    <p:sldId id="312" r:id="rId8"/>
    <p:sldId id="316" r:id="rId9"/>
    <p:sldId id="313" r:id="rId10"/>
    <p:sldId id="315" r:id="rId11"/>
    <p:sldId id="317" r:id="rId12"/>
    <p:sldId id="329" r:id="rId13"/>
    <p:sldId id="321" r:id="rId14"/>
    <p:sldId id="322" r:id="rId15"/>
    <p:sldId id="318" r:id="rId16"/>
    <p:sldId id="31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11"/>
    <p:restoredTop sz="94653"/>
  </p:normalViewPr>
  <p:slideViewPr>
    <p:cSldViewPr snapToGrid="0" snapToObjects="1">
      <p:cViewPr varScale="1">
        <p:scale>
          <a:sx n="109" d="100"/>
          <a:sy n="109" d="100"/>
        </p:scale>
        <p:origin x="888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7C7D1-FA19-614F-A7B1-DC15CFD0AC6C}" type="datetimeFigureOut">
              <a:rPr lang="en-US"/>
              <a:pPr/>
              <a:t>8/26/19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CE486-F152-F747-A963-AAB587E256E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6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8702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13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0679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815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28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2775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02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09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853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2256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173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826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5110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4239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970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4644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65000"/>
              </a:schemeClr>
            </a:gs>
            <a:gs pos="30000">
              <a:schemeClr val="bg1">
                <a:lumMod val="65000"/>
                <a:lumOff val="35000"/>
              </a:schemeClr>
            </a:gs>
            <a:gs pos="54000">
              <a:schemeClr val="bg1">
                <a:lumMod val="10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fld id="{BAAA3328-C865-C141-A99A-DC9632F1BDAE}" type="slidenum">
              <a:rPr lang="en-US">
                <a:solidFill>
                  <a:srgbClr val="D6ECFF"/>
                </a:solidFill>
                <a:ea typeface="ＭＳ Ｐゴシック" charset="-128"/>
                <a:cs typeface="ＭＳ Ｐゴシック" charset="-128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6ECFF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53851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  <p:sldLayoutId id="2147484392" r:id="rId13"/>
    <p:sldLayoutId id="2147484393" r:id="rId14"/>
    <p:sldLayoutId id="2147484394" r:id="rId15"/>
    <p:sldLayoutId id="2147484395" r:id="rId16"/>
    <p:sldLayoutId id="21474843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216" userDrawn="1">
          <p15:clr>
            <a:srgbClr val="F26B43"/>
          </p15:clr>
        </p15:guide>
        <p15:guide id="2" pos="1248" userDrawn="1">
          <p15:clr>
            <a:srgbClr val="F26B43"/>
          </p15:clr>
        </p15:guide>
        <p15:guide id="3" pos="1152" userDrawn="1">
          <p15:clr>
            <a:srgbClr val="F26B43"/>
          </p15:clr>
        </p15:guide>
        <p15:guide id="4" orient="horz" pos="1368" userDrawn="1">
          <p15:clr>
            <a:srgbClr val="F26B43"/>
          </p15:clr>
        </p15:guide>
        <p15:guide id="5" orient="horz" pos="1440" userDrawn="1">
          <p15:clr>
            <a:srgbClr val="F26B43"/>
          </p15:clr>
        </p15:guide>
        <p15:guide id="6" orient="horz" pos="369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8" orient="horz" pos="1512" userDrawn="1">
          <p15:clr>
            <a:srgbClr val="F26B43"/>
          </p15:clr>
        </p15:guide>
        <p15:guide id="9" pos="691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4310" y="124561"/>
            <a:ext cx="11795760" cy="100701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algn="ctr" defTabSz="685800"/>
            <a:r>
              <a:rPr lang="en-US" sz="3600" b="1" spc="0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DOCUMENTARY AS SUCH?</a:t>
            </a:r>
          </a:p>
          <a:p>
            <a:pPr algn="ctr" defTabSz="685800"/>
            <a:r>
              <a:rPr lang="en-US" sz="2400" b="1" spc="0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DEFINITIONS AND LIMITATIONS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9" y="1177291"/>
            <a:ext cx="9442241" cy="5444042"/>
          </a:xfrm>
          <a:prstGeom prst="rect">
            <a:avLst/>
          </a:prstGeom>
          <a:ln w="3175"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901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B3F52-3F68-764F-BB64-C5DDAD4F82AB}"/>
              </a:ext>
            </a:extLst>
          </p:cNvPr>
          <p:cNvSpPr txBox="1">
            <a:spLocks/>
          </p:cNvSpPr>
          <p:nvPr/>
        </p:nvSpPr>
        <p:spPr>
          <a:xfrm>
            <a:off x="457200" y="822960"/>
            <a:ext cx="11158600" cy="580369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 i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OUR </a:t>
            </a:r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DEFINITIONS (review)</a:t>
            </a:r>
          </a:p>
          <a:p>
            <a:pPr marL="287338" indent="-276225">
              <a:spcBef>
                <a:spcPts val="0"/>
              </a:spcBef>
            </a:pPr>
            <a:endParaRPr lang="en-US" sz="1800" b="1">
              <a:solidFill>
                <a:schemeClr val="accent5">
                  <a:lumMod val="40000"/>
                  <a:lumOff val="60000"/>
                </a:schemeClr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1.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REGISTER/RECORDING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of “REAL” HISTORICAL EVENTS (things that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actually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happened; people that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actually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existed)</a:t>
            </a: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2. The ESTABLISHMENT of a CLEAR RELATIONSHIP between SUBJECT and OBJECT of “documentary situation” (i.e. between the person who documents and the people/places/events documented)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3. The results of an INVESTIGATION into/about something that “really happened” (as opposed to something that never happened… but perhaps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could have happened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?)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4. The (faithful) ACCOUNT of events/people/places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as if they were real/as if they really occurred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(i.e. with a high degree of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verisimilitude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)</a:t>
            </a:r>
            <a:endParaRPr lang="en-US" sz="1800" b="1" i="1" u="sng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endParaRPr lang="en-US" sz="1800" b="1" i="1" u="sng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520700" indent="-284163">
              <a:spcBef>
                <a:spcPts val="0"/>
              </a:spcBef>
            </a:pP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&gt;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Atenção!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Note how this last definition is the one usually applied to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fiction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when referring to its “realism”</a:t>
            </a:r>
          </a:p>
          <a:p>
            <a:pPr marL="520700" indent="-284163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520700" indent="-284163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&gt; Hence: already in our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own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preliminary definitions of documentary, we confront the implicit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confusion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between documentary and non-documentary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2B59222-8A98-B84D-910A-DFEA605A0631}"/>
              </a:ext>
            </a:extLst>
          </p:cNvPr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DEFINING DOCUMENTARY</a:t>
            </a:r>
          </a:p>
        </p:txBody>
      </p:sp>
    </p:spTree>
    <p:extLst>
      <p:ext uri="{BB962C8B-B14F-4D97-AF65-F5344CB8AC3E}">
        <p14:creationId xmlns:p14="http://schemas.microsoft.com/office/powerpoint/2010/main" val="35011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B3F52-3F68-764F-BB64-C5DDAD4F82AB}"/>
              </a:ext>
            </a:extLst>
          </p:cNvPr>
          <p:cNvSpPr txBox="1">
            <a:spLocks/>
          </p:cNvSpPr>
          <p:nvPr/>
        </p:nvSpPr>
        <p:spPr>
          <a:xfrm>
            <a:off x="457200" y="822960"/>
            <a:ext cx="11158600" cy="4749813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BILL NICHOLS’S DEFINITIONS (review)</a:t>
            </a:r>
          </a:p>
          <a:p>
            <a:pPr marL="287338" indent="-276225">
              <a:spcBef>
                <a:spcPts val="0"/>
              </a:spcBef>
            </a:pPr>
            <a:endParaRPr lang="en-US" sz="1800" b="1">
              <a:solidFill>
                <a:schemeClr val="accent5">
                  <a:lumMod val="40000"/>
                  <a:lumOff val="60000"/>
                </a:schemeClr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1.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 "documentary" work refers (directly and explicitly) to actual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facts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, without modifying them or introducing any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new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or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unverifiable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data (things/actions/events)...</a:t>
            </a: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2. A "documentary" work represents reality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objectively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... (unlike the non-documentary work—i.e. fiction— which represents reality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subjectively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,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i.e. in an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interpretive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way) 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3. A "documentary" work addresses, and reveals, "real people" in their "real contexts"... They are not professional actors, but rather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social actors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4. A "documentary" work may "tell a story" about "reality” (i.e.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organize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the elements of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reality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into a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coherent narrative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)… yet that telling is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NEVER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the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INTERPRETATION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of reality… 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   … To the contrary it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is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the </a:t>
            </a:r>
            <a:r>
              <a:rPr lang="en-US" sz="1800" b="1" i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actual history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of those "real" events (i.e. </a:t>
            </a:r>
            <a:r>
              <a:rPr lang="en-US" sz="1800" b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documentary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= </a:t>
            </a:r>
            <a:r>
              <a:rPr lang="en-US" sz="1800" b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history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)</a:t>
            </a:r>
          </a:p>
          <a:p>
            <a:pPr marL="287338" indent="-276225">
              <a:spcBef>
                <a:spcPts val="0"/>
              </a:spcBef>
            </a:pPr>
            <a:endParaRPr lang="en-US" sz="1800" b="1" i="1" u="sng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2B59222-8A98-B84D-910A-DFEA605A0631}"/>
              </a:ext>
            </a:extLst>
          </p:cNvPr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DEFINING DOCUMENTARY</a:t>
            </a:r>
          </a:p>
        </p:txBody>
      </p:sp>
    </p:spTree>
    <p:extLst>
      <p:ext uri="{BB962C8B-B14F-4D97-AF65-F5344CB8AC3E}">
        <p14:creationId xmlns:p14="http://schemas.microsoft.com/office/powerpoint/2010/main" val="91897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7FC1-38D0-7C49-9638-9D877FB33DFB}"/>
              </a:ext>
            </a:extLst>
          </p:cNvPr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TEST CASES: Documentary? Or not?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CA1E5A-C65A-2745-84F0-446F7D6DF86B}"/>
              </a:ext>
            </a:extLst>
          </p:cNvPr>
          <p:cNvSpPr txBox="1"/>
          <p:nvPr/>
        </p:nvSpPr>
        <p:spPr>
          <a:xfrm>
            <a:off x="274320" y="735301"/>
            <a:ext cx="11700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EXHIBIT A: </a:t>
            </a:r>
            <a:endParaRPr lang="es-E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Silvio Zuccheri, Argentinian photographer and photo-journalist</a:t>
            </a:r>
            <a:r>
              <a:rPr lang="es-ES" sz="2000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 </a:t>
            </a:r>
            <a:endParaRPr lang="en-U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09465-766B-8F40-841F-A1F89B25A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24" y="1640080"/>
            <a:ext cx="5489108" cy="3674043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74408F-6E52-C84D-B59D-7D24B2188D30}"/>
              </a:ext>
            </a:extLst>
          </p:cNvPr>
          <p:cNvSpPr txBox="1"/>
          <p:nvPr/>
        </p:nvSpPr>
        <p:spPr>
          <a:xfrm>
            <a:off x="5808432" y="1670534"/>
            <a:ext cx="4913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ea typeface="American Typewriter" charset="0"/>
                <a:cs typeface="American Typewriter" charset="0"/>
              </a:rPr>
              <a:t>Adolfo Pérez Esquivel and Human Rights representatives making their way to the Casa de Gobierno, March 30, 1982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EDB1DC-77AA-9744-A533-C8502AE91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06" y="3009589"/>
            <a:ext cx="5489108" cy="3644768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1F63AB-9F6B-D142-B672-A3E30DDF257E}"/>
              </a:ext>
            </a:extLst>
          </p:cNvPr>
          <p:cNvSpPr txBox="1"/>
          <p:nvPr/>
        </p:nvSpPr>
        <p:spPr>
          <a:xfrm>
            <a:off x="1882572" y="6377358"/>
            <a:ext cx="4495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ea typeface="American Typewriter" charset="0"/>
                <a:cs typeface="American Typewriter" charset="0"/>
              </a:rPr>
              <a:t>Inauguration of Raúl Alfonsin, December 10, 1983</a:t>
            </a:r>
          </a:p>
        </p:txBody>
      </p:sp>
    </p:spTree>
    <p:extLst>
      <p:ext uri="{BB962C8B-B14F-4D97-AF65-F5344CB8AC3E}">
        <p14:creationId xmlns:p14="http://schemas.microsoft.com/office/powerpoint/2010/main" val="20362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194BC-5D49-944A-81E9-4C5B3F001C5D}"/>
              </a:ext>
            </a:extLst>
          </p:cNvPr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TEST CASES: Documentary? Or not?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6BE51E-0D8B-3544-B092-BC523609E3F8}"/>
              </a:ext>
            </a:extLst>
          </p:cNvPr>
          <p:cNvSpPr txBox="1"/>
          <p:nvPr/>
        </p:nvSpPr>
        <p:spPr>
          <a:xfrm>
            <a:off x="274320" y="731520"/>
            <a:ext cx="80760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EXHIBIT B: </a:t>
            </a:r>
            <a:endParaRPr lang="es-E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Paz Errázuriz, Chilean photographer (b. 1941, Santiago de Chile)</a:t>
            </a:r>
            <a:r>
              <a:rPr lang="es-ES" sz="2000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 </a:t>
            </a:r>
            <a:endParaRPr lang="en-U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1B2A85-290C-0B4A-A30E-B68EB286B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838" y="1004804"/>
            <a:ext cx="3624147" cy="5628995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0CA65B-D5AB-BC40-A867-922040A05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5" y="1864226"/>
            <a:ext cx="6052880" cy="4041978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3A447C-5D92-ED47-AB0E-03ADDFA862A7}"/>
              </a:ext>
            </a:extLst>
          </p:cNvPr>
          <p:cNvSpPr txBox="1"/>
          <p:nvPr/>
        </p:nvSpPr>
        <p:spPr>
          <a:xfrm>
            <a:off x="280805" y="5899374"/>
            <a:ext cx="309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ea typeface="American Typewriter" charset="0"/>
                <a:cs typeface="American Typewriter" charset="0"/>
              </a:rPr>
              <a:t>Evelyn I, Santiago</a:t>
            </a:r>
            <a:r>
              <a:rPr lang="en-US" sz="1400">
                <a:ea typeface="American Typewriter" charset="0"/>
                <a:cs typeface="American Typewriter" charset="0"/>
              </a:rPr>
              <a:t>, from the series </a:t>
            </a:r>
            <a:r>
              <a:rPr lang="en-US" sz="1400" i="1">
                <a:ea typeface="American Typewriter" charset="0"/>
                <a:cs typeface="American Typewriter" charset="0"/>
              </a:rPr>
              <a:t>La manzana de Adán</a:t>
            </a:r>
            <a:r>
              <a:rPr lang="en-US" sz="1400">
                <a:ea typeface="American Typewriter" charset="0"/>
                <a:cs typeface="American Typewriter" charset="0"/>
              </a:rPr>
              <a:t>, 1987</a:t>
            </a:r>
            <a:endParaRPr lang="en-US" sz="1400" i="1">
              <a:ea typeface="American Typewriter" charset="0"/>
              <a:cs typeface="American Typewriter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0B686-8557-144B-A8F8-97E19911697D}"/>
              </a:ext>
            </a:extLst>
          </p:cNvPr>
          <p:cNvSpPr txBox="1"/>
          <p:nvPr/>
        </p:nvSpPr>
        <p:spPr>
          <a:xfrm>
            <a:off x="5257879" y="6128196"/>
            <a:ext cx="309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>
                <a:ea typeface="American Typewriter" charset="0"/>
                <a:cs typeface="American Typewriter" charset="0"/>
              </a:rPr>
              <a:t>Pilar, La Palmera</a:t>
            </a:r>
            <a:r>
              <a:rPr lang="en-US" sz="1400">
                <a:ea typeface="American Typewriter" charset="0"/>
                <a:cs typeface="American Typewriter" charset="0"/>
              </a:rPr>
              <a:t>, from the series </a:t>
            </a:r>
            <a:r>
              <a:rPr lang="en-US" sz="1400" i="1">
                <a:ea typeface="American Typewriter" charset="0"/>
                <a:cs typeface="American Typewriter" charset="0"/>
              </a:rPr>
              <a:t>La manzana de Adán</a:t>
            </a:r>
            <a:r>
              <a:rPr lang="en-US" sz="1400">
                <a:ea typeface="American Typewriter" charset="0"/>
                <a:cs typeface="American Typewriter" charset="0"/>
              </a:rPr>
              <a:t>, 1987</a:t>
            </a:r>
            <a:endParaRPr lang="en-US" sz="1400" i="1"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4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bios_clip1-ReginRobin">
            <a:hlinkClick r:id="" action="ppaction://media"/>
            <a:extLst>
              <a:ext uri="{FF2B5EF4-FFF2-40B4-BE49-F238E27FC236}">
                <a16:creationId xmlns:a16="http://schemas.microsoft.com/office/drawing/2014/main" id="{2465483A-8881-FF44-A31C-8FA8661CD5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8218" b="3965"/>
          <a:stretch/>
        </p:blipFill>
        <p:spPr>
          <a:xfrm>
            <a:off x="2230671" y="1550440"/>
            <a:ext cx="7730657" cy="5070453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F1A658-F4A1-9A48-AF6F-4FEE969869FD}"/>
              </a:ext>
            </a:extLst>
          </p:cNvPr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TEST CASES: Documentary? Or not?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41E29-8B4F-1F40-9C56-DAA6C729EDF9}"/>
              </a:ext>
            </a:extLst>
          </p:cNvPr>
          <p:cNvSpPr txBox="1"/>
          <p:nvPr/>
        </p:nvSpPr>
        <p:spPr>
          <a:xfrm>
            <a:off x="274320" y="735301"/>
            <a:ext cx="117001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EXHIBIT C: </a:t>
            </a:r>
            <a:endParaRPr lang="es-E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 i="1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Los rubios, </a:t>
            </a:r>
            <a:r>
              <a:rPr lang="es-ES">
                <a:solidFill>
                  <a:schemeClr val="accent3"/>
                </a:solidFill>
                <a:latin typeface="OCR A Std" panose="020F0609000104060307" pitchFamily="49" charset="0"/>
                <a:ea typeface="American Typewriter" charset="0"/>
                <a:cs typeface="American Typewriter" charset="0"/>
              </a:rPr>
              <a:t>Dir. Albertina Carri (Argentina, 2003)</a:t>
            </a:r>
            <a:endParaRPr lang="en-US" sz="2000">
              <a:solidFill>
                <a:schemeClr val="accent3"/>
              </a:solidFill>
              <a:latin typeface="OCR A Std" panose="020F0609000104060307" pitchFamily="49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4320" y="822960"/>
            <a:ext cx="7639878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Three Ways to Frame the Issue: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DISTINGUISHING DOCUMENTARY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20" y="1277377"/>
            <a:ext cx="11139646" cy="435625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1800" b="1">
                <a:solidFill>
                  <a:schemeClr val="tx2"/>
                </a:solidFill>
                <a:latin typeface="+mj-lt"/>
                <a:ea typeface="Century Gothic" charset="0"/>
                <a:cs typeface="Century Gothic" charset="0"/>
              </a:rPr>
              <a:t>• </a:t>
            </a:r>
            <a:r>
              <a:rPr lang="en-US" sz="20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What documentary </a:t>
            </a:r>
            <a:r>
              <a:rPr lang="en-US" sz="2000" b="1" i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is</a:t>
            </a:r>
          </a:p>
          <a:p>
            <a:pPr defTabSz="685800"/>
            <a:endParaRPr lang="en-US" sz="1800" b="1" i="1">
              <a:solidFill>
                <a:schemeClr val="tx2"/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173038" defTabSz="685800"/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Questions about its distinguishing [intrinsic?] properties: its [unique?] relationship to “reality” and “truth”; its [unique?] formal strategies</a:t>
            </a:r>
            <a:endParaRPr lang="en-US" sz="1800" b="1" i="1">
              <a:solidFill>
                <a:schemeClr val="tx1">
                  <a:lumMod val="95000"/>
                </a:schemeClr>
              </a:solidFill>
              <a:latin typeface="+mj-lt"/>
              <a:ea typeface="Century Gothic" charset="0"/>
              <a:cs typeface="Century Gothic" charset="0"/>
            </a:endParaRPr>
          </a:p>
          <a:p>
            <a:pPr defTabSz="685800"/>
            <a:endParaRPr lang="en-US" sz="1800" b="1">
              <a:solidFill>
                <a:schemeClr val="tx2"/>
              </a:solidFill>
              <a:latin typeface="+mj-lt"/>
              <a:ea typeface="Century Gothic" charset="0"/>
              <a:cs typeface="Century Gothic" charset="0"/>
            </a:endParaRPr>
          </a:p>
          <a:p>
            <a:pPr defTabSz="685800"/>
            <a:r>
              <a:rPr lang="en-US" sz="2000" b="1">
                <a:solidFill>
                  <a:schemeClr val="tx2"/>
                </a:solidFill>
                <a:latin typeface="+mj-lt"/>
                <a:ea typeface="Century Gothic" charset="0"/>
                <a:cs typeface="Century Gothic" charset="0"/>
              </a:rPr>
              <a:t>• </a:t>
            </a:r>
            <a:r>
              <a:rPr lang="en-US" sz="20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What documentary </a:t>
            </a:r>
            <a:r>
              <a:rPr lang="en-US" sz="2000" b="1" i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does</a:t>
            </a:r>
          </a:p>
          <a:p>
            <a:pPr marL="173038" defTabSz="685800"/>
            <a:endParaRPr lang="en-US" sz="1800" b="1">
              <a:solidFill>
                <a:schemeClr val="tx2"/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173038" defTabSz="685800"/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Questions about [unique?] relationship it establishes between </a:t>
            </a:r>
            <a:r>
              <a:rPr lang="en-US" sz="1800" b="1" i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apparatus</a:t>
            </a:r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and </a:t>
            </a:r>
            <a:r>
              <a:rPr lang="en-US" sz="1800" b="1" i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actor</a:t>
            </a:r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</a:t>
            </a:r>
          </a:p>
          <a:p>
            <a:pPr defTabSz="685800"/>
            <a:endParaRPr lang="en-US" sz="1800" b="1">
              <a:solidFill>
                <a:schemeClr val="tx2"/>
              </a:solidFill>
              <a:latin typeface="+mj-lt"/>
              <a:ea typeface="Century Gothic" charset="0"/>
              <a:cs typeface="Century Gothic" charset="0"/>
            </a:endParaRPr>
          </a:p>
          <a:p>
            <a:pPr defTabSz="685800"/>
            <a:r>
              <a:rPr lang="en-US" sz="2000" b="1">
                <a:solidFill>
                  <a:schemeClr val="tx2"/>
                </a:solidFill>
                <a:latin typeface="+mj-lt"/>
                <a:ea typeface="Century Gothic" charset="0"/>
                <a:cs typeface="Century Gothic" charset="0"/>
              </a:rPr>
              <a:t>• </a:t>
            </a:r>
            <a:r>
              <a:rPr lang="en-US" sz="20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What one </a:t>
            </a:r>
            <a:r>
              <a:rPr lang="en-US" sz="2000" b="1" i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does with</a:t>
            </a:r>
            <a:r>
              <a:rPr lang="en-US" sz="20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documentaries</a:t>
            </a:r>
          </a:p>
          <a:p>
            <a:pPr defTabSz="685800"/>
            <a:endParaRPr lang="en-US" sz="1800" b="1">
              <a:solidFill>
                <a:schemeClr val="tx2"/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173038" defTabSz="685800"/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Questions about [unique?] relationship it establishes between </a:t>
            </a:r>
            <a:r>
              <a:rPr lang="en-US" sz="1800" b="1" i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object </a:t>
            </a:r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(i.e. the documentary work itself) and </a:t>
            </a:r>
            <a:r>
              <a:rPr lang="en-US" sz="1800" b="1" i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spectator</a:t>
            </a:r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 (i.e. </a:t>
            </a:r>
            <a:r>
              <a:rPr lang="en-US" sz="1800" b="1" i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public</a:t>
            </a:r>
            <a:r>
              <a:rPr lang="en-US" sz="1800" b="1">
                <a:solidFill>
                  <a:schemeClr val="tx1">
                    <a:lumMod val="95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)</a:t>
            </a:r>
            <a:endParaRPr lang="en-US" sz="2100" b="1">
              <a:solidFill>
                <a:schemeClr val="tx1">
                  <a:lumMod val="95000"/>
                </a:schemeClr>
              </a:solidFill>
              <a:latin typeface="+mj-lt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6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4320" y="822960"/>
            <a:ext cx="11533367" cy="526039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Question of </a:t>
            </a:r>
            <a:r>
              <a:rPr lang="en-US" sz="2400" b="1" i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nature </a:t>
            </a:r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(ontology) and </a:t>
            </a:r>
            <a:r>
              <a:rPr lang="en-US" sz="2400" b="1" i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form</a:t>
            </a:r>
            <a:r>
              <a:rPr lang="en-US" sz="24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 (language)</a:t>
            </a:r>
          </a:p>
          <a:p>
            <a:pPr defTabSz="685800"/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•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IS DOCUMENTARY FILM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INTRINSICALLY 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DISTINGUISHABLE FROM OTHER CINEMATIC MODES (especially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FICTION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FILM)?</a:t>
            </a:r>
          </a:p>
          <a:p>
            <a:pPr marL="519113" indent="-254000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(I.e. Does documentary bear a unique/distinct relationship to “reality” and “truth”?)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• IS DOCUMENTARY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FORMALLY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DISTINGUISHABLE FROM OTHER CINEMATIC MODES (especially </a:t>
            </a:r>
            <a:r>
              <a:rPr lang="en-US" sz="1800" b="1" i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FICTION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FILM)?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(I.e. Does documentary employ formal techniques/principles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of representation that are exclusive/proper to it?) </a:t>
            </a:r>
          </a:p>
          <a:p>
            <a:pPr marL="460375" indent="-460375" defTabSz="685800"/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74320" y="182880"/>
            <a:ext cx="659174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WHAT </a:t>
            </a:r>
            <a:r>
              <a:rPr lang="en-US" sz="2800" b="1" i="1" u="sng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IS</a:t>
            </a:r>
            <a:r>
              <a:rPr lang="en-US" sz="2800" b="1" i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 </a:t>
            </a:r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DOCUMENTARY?</a:t>
            </a:r>
          </a:p>
        </p:txBody>
      </p:sp>
    </p:spTree>
    <p:extLst>
      <p:ext uri="{BB962C8B-B14F-4D97-AF65-F5344CB8AC3E}">
        <p14:creationId xmlns:p14="http://schemas.microsoft.com/office/powerpoint/2010/main" val="40145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" y="182880"/>
            <a:ext cx="796740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</a:rPr>
              <a:t>TESTING ONTOLOGICAL AND FORMAL CLAIMS</a:t>
            </a:r>
          </a:p>
          <a:p>
            <a:pPr marL="11113">
              <a:spcBef>
                <a:spcPts val="600"/>
              </a:spcBef>
            </a:pPr>
            <a:r>
              <a:rPr lang="en-US" b="1">
                <a:solidFill>
                  <a:schemeClr val="accent3"/>
                </a:solidFill>
                <a:latin typeface="OCR A Std" panose="020F0609000104060307" pitchFamily="49" charset="0"/>
              </a:rPr>
              <a:t>EXHIBIT A:</a:t>
            </a:r>
          </a:p>
        </p:txBody>
      </p:sp>
      <p:pic>
        <p:nvPicPr>
          <p:cNvPr id="3" name="Podworka_clip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21496" y="911721"/>
            <a:ext cx="7315200" cy="54864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460685" y="6398121"/>
            <a:ext cx="4421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>
                <a:solidFill>
                  <a:schemeClr val="tx1">
                    <a:lumMod val="95000"/>
                  </a:schemeClr>
                </a:solidFill>
              </a:rPr>
              <a:t>Clip from </a:t>
            </a:r>
            <a:r>
              <a:rPr lang="en-US" sz="1200" b="1" i="1">
                <a:solidFill>
                  <a:schemeClr val="tx1">
                    <a:lumMod val="95000"/>
                  </a:schemeClr>
                </a:solidFill>
              </a:rPr>
              <a:t>Podwórka</a:t>
            </a:r>
            <a:r>
              <a:rPr lang="en-US" sz="1200" b="1">
                <a:solidFill>
                  <a:schemeClr val="tx1">
                    <a:lumMod val="95000"/>
                  </a:schemeClr>
                </a:solidFill>
              </a:rPr>
              <a:t>, dir. Sharon Lockhart (2009)</a:t>
            </a:r>
          </a:p>
        </p:txBody>
      </p:sp>
    </p:spTree>
    <p:extLst>
      <p:ext uri="{BB962C8B-B14F-4D97-AF65-F5344CB8AC3E}">
        <p14:creationId xmlns:p14="http://schemas.microsoft.com/office/powerpoint/2010/main" val="12651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elman_clip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82110" y="998488"/>
            <a:ext cx="8945806" cy="54864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345367" y="6484888"/>
            <a:ext cx="84192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>
                <a:solidFill>
                  <a:schemeClr val="tx1">
                    <a:lumMod val="95000"/>
                  </a:schemeClr>
                </a:solidFill>
              </a:rPr>
              <a:t>Clip from </a:t>
            </a:r>
            <a:r>
              <a:rPr lang="en-US" sz="1200" b="1" i="1">
                <a:solidFill>
                  <a:schemeClr val="tx1">
                    <a:lumMod val="95000"/>
                  </a:schemeClr>
                </a:solidFill>
              </a:rPr>
              <a:t>Jeanne Dielman, 23 Quai du Commerce, 1080 Bruxelles</a:t>
            </a:r>
            <a:r>
              <a:rPr lang="en-US" sz="1200" b="1">
                <a:solidFill>
                  <a:schemeClr val="tx1">
                    <a:lumMod val="95000"/>
                  </a:schemeClr>
                </a:solidFill>
              </a:rPr>
              <a:t>, dir. Chantal Akerman (1975)</a:t>
            </a:r>
            <a:endParaRPr lang="en-US" sz="1200" b="1" i="1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" y="182880"/>
            <a:ext cx="803367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</a:rPr>
              <a:t>TESTING ONTOLOGICAL AND FORMAL CLAIMS</a:t>
            </a:r>
          </a:p>
          <a:p>
            <a:pPr marL="11113">
              <a:spcBef>
                <a:spcPts val="600"/>
              </a:spcBef>
            </a:pPr>
            <a:r>
              <a:rPr lang="en-US" b="1">
                <a:solidFill>
                  <a:schemeClr val="accent3"/>
                </a:solidFill>
                <a:latin typeface="OCR A Std" panose="020F0609000104060307" pitchFamily="49" charset="0"/>
              </a:rPr>
              <a:t>EXHIBIT B:</a:t>
            </a:r>
          </a:p>
        </p:txBody>
      </p:sp>
    </p:spTree>
    <p:extLst>
      <p:ext uri="{BB962C8B-B14F-4D97-AF65-F5344CB8AC3E}">
        <p14:creationId xmlns:p14="http://schemas.microsoft.com/office/powerpoint/2010/main" val="145736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orstCase_clip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96205" y="1244202"/>
            <a:ext cx="5826128" cy="4369596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12" y="1244202"/>
            <a:ext cx="5801952" cy="4369595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292879" y="5721842"/>
            <a:ext cx="5729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i="1">
                <a:solidFill>
                  <a:prstClr val="white"/>
                </a:solidFill>
              </a:rPr>
              <a:t>Worst Case Scenario</a:t>
            </a:r>
            <a:r>
              <a:rPr lang="en-US" sz="1600" b="1">
                <a:solidFill>
                  <a:prstClr val="white"/>
                </a:solidFill>
              </a:rPr>
              <a:t>, dir. John Smith (UK 2003)</a:t>
            </a:r>
            <a:endParaRPr lang="en-US" sz="1600" b="1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4320" y="641173"/>
            <a:ext cx="5450619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8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EXHIBIT C (An Object Lesson):</a:t>
            </a:r>
            <a:endParaRPr lang="en-US" sz="1800" b="1" i="1" spc="0">
              <a:solidFill>
                <a:prstClr val="white"/>
              </a:solidFill>
              <a:latin typeface="OCR A Std" panose="020F0609000104060307" pitchFamily="49" charset="0"/>
            </a:endParaRPr>
          </a:p>
          <a:p>
            <a:pPr defTabSz="685800"/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" y="182880"/>
            <a:ext cx="797462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THE </a:t>
            </a:r>
            <a:r>
              <a:rPr lang="en-US" sz="2400" b="1" i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FICTION OF DOCUMENTARY</a:t>
            </a:r>
            <a:r>
              <a:rPr lang="mr-IN" sz="24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…</a:t>
            </a:r>
            <a:endParaRPr lang="en-US" sz="2400" b="1">
              <a:solidFill>
                <a:schemeClr val="tx1"/>
              </a:solidFill>
              <a:latin typeface="+mj-lt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74320" y="641173"/>
            <a:ext cx="11748013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8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EXHIBIT D (A documentary with no “subject”?)</a:t>
            </a:r>
            <a:endParaRPr lang="en-US" sz="1800" b="1" i="1" spc="0">
              <a:solidFill>
                <a:prstClr val="white"/>
              </a:solidFill>
              <a:latin typeface="OCR A Std" panose="020F0609000104060307" pitchFamily="49" charset="0"/>
            </a:endParaRPr>
          </a:p>
          <a:p>
            <a:pPr defTabSz="685800"/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320" y="182880"/>
            <a:ext cx="7974621" cy="405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4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THE </a:t>
            </a:r>
            <a:r>
              <a:rPr lang="en-US" sz="2400" b="1" i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FICTION OF DOCUMENTARY</a:t>
            </a:r>
            <a:r>
              <a:rPr lang="mr-IN" sz="24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…</a:t>
            </a:r>
            <a:endParaRPr lang="en-US" sz="2400" b="1">
              <a:solidFill>
                <a:schemeClr val="tx1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4711E8-EE89-3242-B0E8-C45D8931D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84" y="1099466"/>
            <a:ext cx="4832060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152A3F-0D56-A04B-A15F-A9FF4CB03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099466"/>
            <a:ext cx="4832060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D6EA62-CCC9-B641-8EA6-AE0B40DF9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1" y="3953356"/>
            <a:ext cx="4832059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6B8E9E-00A2-4A41-8260-5F6603B4A1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84" y="3953356"/>
            <a:ext cx="4832060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BB7A98-DA5A-8C44-B377-E2CC9CF6BBCB}"/>
              </a:ext>
            </a:extLst>
          </p:cNvPr>
          <p:cNvSpPr txBox="1"/>
          <p:nvPr/>
        </p:nvSpPr>
        <p:spPr>
          <a:xfrm>
            <a:off x="10059144" y="6173336"/>
            <a:ext cx="2039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prstClr val="white"/>
                </a:solidFill>
              </a:rPr>
              <a:t>A. Flury’s </a:t>
            </a:r>
            <a:r>
              <a:rPr lang="en-US" sz="1400" b="1" i="1">
                <a:solidFill>
                  <a:prstClr val="white"/>
                </a:solidFill>
              </a:rPr>
              <a:t>A Place I’ve</a:t>
            </a:r>
            <a:r>
              <a:rPr lang="en-US" sz="1400" b="1">
                <a:solidFill>
                  <a:prstClr val="white"/>
                </a:solidFill>
              </a:rPr>
              <a:t> </a:t>
            </a:r>
            <a:r>
              <a:rPr lang="en-US" sz="1400" b="1" i="1">
                <a:solidFill>
                  <a:prstClr val="white"/>
                </a:solidFill>
              </a:rPr>
              <a:t>Never Been</a:t>
            </a:r>
            <a:endParaRPr lang="en-US" sz="1400" b="1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3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097280"/>
            <a:ext cx="4757856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74320" y="182880"/>
            <a:ext cx="10353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</a:rPr>
              <a:t>A DOCUMENTARY WITHOUT MONTAGE?</a:t>
            </a:r>
          </a:p>
          <a:p>
            <a:r>
              <a:rPr lang="en-US" b="1">
                <a:solidFill>
                  <a:schemeClr val="accent3"/>
                </a:solidFill>
                <a:latin typeface="OCR A Std" panose="020F0609000104060307" pitchFamily="49" charset="0"/>
              </a:rPr>
              <a:t>DOCUMENTARY PERFORMANCE AT THE LIMITS OF IMMATERIAL LABOR?</a:t>
            </a:r>
            <a:r>
              <a:rPr lang="en-US" b="1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400" b="1">
                <a:solidFill>
                  <a:schemeClr val="accent3"/>
                </a:solidFill>
                <a:latin typeface="+mj-lt"/>
              </a:rPr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602" y="3931920"/>
            <a:ext cx="4757853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9917454" y="6151899"/>
            <a:ext cx="2274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prstClr val="white"/>
                </a:solidFill>
              </a:rPr>
              <a:t>Sniadecki/Cohn’s </a:t>
            </a:r>
            <a:r>
              <a:rPr lang="en-US" sz="1400" b="1" i="1">
                <a:solidFill>
                  <a:prstClr val="white"/>
                </a:solidFill>
              </a:rPr>
              <a:t>People’s Park</a:t>
            </a:r>
            <a:endParaRPr lang="en-US" sz="1400" b="1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601" y="1097280"/>
            <a:ext cx="4757853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3931920"/>
            <a:ext cx="4770661" cy="27432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5887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4320" y="1188720"/>
            <a:ext cx="11643360" cy="489402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000" b="1">
                <a:solidFill>
                  <a:schemeClr val="accent3"/>
                </a:solidFill>
                <a:latin typeface="OCR A Std" panose="020F0609000104060307" pitchFamily="49" charset="0"/>
                <a:ea typeface="Century Gothic" charset="0"/>
                <a:cs typeface="Century Gothic" charset="0"/>
              </a:rPr>
              <a:t>Two (possible) grounds on which to distinguish Documentary:</a:t>
            </a:r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  <a:p>
            <a:pPr marL="287338" indent="-276225">
              <a:spcBef>
                <a:spcPts val="1200"/>
              </a:spcBef>
            </a:pPr>
            <a:r>
              <a:rPr lang="en-US" sz="1800" b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  <a:ea typeface="Century Gothic" charset="0"/>
                <a:cs typeface="Century Gothic" charset="0"/>
              </a:rPr>
              <a:t>• </a:t>
            </a:r>
            <a:r>
              <a:rPr lang="en-US" sz="1800" b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ETHICAL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DISTINCTION</a:t>
            </a:r>
          </a:p>
          <a:p>
            <a:pPr marL="519113" indent="-254000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On basis of unique articulation between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apparatus 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(filmmaker, crew, etc.) and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protagonist 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(“social actors”): </a:t>
            </a:r>
          </a:p>
          <a:p>
            <a:pPr marL="230188">
              <a:spcBef>
                <a:spcPts val="0"/>
              </a:spcBef>
            </a:pPr>
            <a:endParaRPr lang="en-US" sz="1800" b="1" spc="0">
              <a:solidFill>
                <a:schemeClr val="tx1">
                  <a:lumMod val="95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    AKA the </a:t>
            </a:r>
            <a:r>
              <a:rPr lang="en-US" sz="1800" b="1" i="1" u="sng" spc="0">
                <a:solidFill>
                  <a:schemeClr val="accent3"/>
                </a:solidFill>
                <a:latin typeface="+mj-lt"/>
              </a:rPr>
              <a:t>“Documentary Situation”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87338" indent="-276225">
              <a:spcBef>
                <a:spcPts val="0"/>
              </a:spcBef>
            </a:pP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• </a:t>
            </a:r>
            <a:r>
              <a:rPr lang="en-US" sz="1800" b="1" u="sng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POLITICAL</a:t>
            </a:r>
            <a:r>
              <a:rPr lang="en-US" sz="1800" b="1" spc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 DISTINCTION</a:t>
            </a:r>
          </a:p>
          <a:p>
            <a:pPr marL="287338" indent="-276225">
              <a:spcBef>
                <a:spcPts val="0"/>
              </a:spcBef>
            </a:pPr>
            <a:endParaRPr lang="en-US" sz="1800" b="1" spc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On basis of particular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effects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 and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uses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 of documentaries, i.e. of unique articulation between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spectator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 (documentary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public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) and </a:t>
            </a:r>
            <a:r>
              <a:rPr lang="en-US" sz="1800" b="1" i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object </a:t>
            </a: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n-lt"/>
              </a:rPr>
              <a:t>(completed documentary film)</a:t>
            </a:r>
          </a:p>
          <a:p>
            <a:pPr marL="230188">
              <a:spcBef>
                <a:spcPts val="0"/>
              </a:spcBef>
            </a:pPr>
            <a:endParaRPr lang="en-US" sz="1800" b="1" spc="0">
              <a:solidFill>
                <a:schemeClr val="tx1">
                  <a:lumMod val="95000"/>
                </a:schemeClr>
              </a:solidFill>
              <a:latin typeface="+mj-lt"/>
            </a:endParaRPr>
          </a:p>
          <a:p>
            <a:pPr marL="230188">
              <a:spcBef>
                <a:spcPts val="0"/>
              </a:spcBef>
            </a:pPr>
            <a:r>
              <a:rPr lang="en-US" sz="1800" b="1" spc="0">
                <a:solidFill>
                  <a:schemeClr val="tx1">
                    <a:lumMod val="95000"/>
                  </a:schemeClr>
                </a:solidFill>
                <a:latin typeface="+mj-lt"/>
              </a:rPr>
              <a:t>    AKA the </a:t>
            </a:r>
            <a:r>
              <a:rPr lang="en-US" sz="1800" b="1" i="1" u="sng" spc="0">
                <a:solidFill>
                  <a:schemeClr val="accent3"/>
                </a:solidFill>
                <a:latin typeface="+mj-lt"/>
              </a:rPr>
              <a:t>“Documentary Common”(?)</a:t>
            </a:r>
            <a:endParaRPr lang="en-US" sz="1800" b="1" spc="0">
              <a:solidFill>
                <a:schemeClr val="accent3"/>
              </a:solidFill>
              <a:latin typeface="+mj-lt"/>
            </a:endParaRPr>
          </a:p>
          <a:p>
            <a:pPr marL="460375" indent="-460375" defTabSz="685800"/>
            <a:endParaRPr lang="en-US" sz="2400" b="1">
              <a:solidFill>
                <a:schemeClr val="accent3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74320" y="182880"/>
            <a:ext cx="11131826" cy="989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Courier"/>
                <a:ea typeface="+mj-ea"/>
                <a:cs typeface="+mj-cs"/>
              </a:defRPr>
            </a:lvl1pPr>
          </a:lstStyle>
          <a:p>
            <a:pPr defTabSz="685800"/>
            <a:r>
              <a:rPr lang="en-US" sz="2800" b="1">
                <a:solidFill>
                  <a:schemeClr val="tx1"/>
                </a:solidFill>
                <a:latin typeface="+mj-lt"/>
                <a:ea typeface="Century Gothic" charset="0"/>
                <a:cs typeface="Century Gothic" charset="0"/>
              </a:rPr>
              <a:t>TOWARDS AN ALTERNATIVE THEORY OF THE OF THE “DIFFERENCE” OF DOCUMENTARY?</a:t>
            </a:r>
          </a:p>
        </p:txBody>
      </p:sp>
    </p:spTree>
    <p:extLst>
      <p:ext uri="{BB962C8B-B14F-4D97-AF65-F5344CB8AC3E}">
        <p14:creationId xmlns:p14="http://schemas.microsoft.com/office/powerpoint/2010/main" val="310076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59" y="1448976"/>
            <a:ext cx="3382444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57" y="1448976"/>
            <a:ext cx="3382444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74320" y="182880"/>
            <a:ext cx="10764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</a:rPr>
              <a:t>THE “DOCUMENTARY SITUATION” and the ETHICAL DISTINCTION (?)</a:t>
            </a:r>
          </a:p>
          <a:p>
            <a:pPr marL="11113"/>
            <a:r>
              <a:rPr lang="en-US" b="1">
                <a:solidFill>
                  <a:schemeClr val="accent3"/>
                </a:solidFill>
                <a:latin typeface="OCR A Std" panose="020F0609000104060307" pitchFamily="49" charset="0"/>
              </a:rPr>
              <a:t>THE RELATIONSHIP BETWEEN </a:t>
            </a:r>
            <a:r>
              <a:rPr lang="en-US" b="1" i="1">
                <a:solidFill>
                  <a:schemeClr val="accent3"/>
                </a:solidFill>
                <a:latin typeface="OCR A Std" panose="020F0609000104060307" pitchFamily="49" charset="0"/>
              </a:rPr>
              <a:t>APPARATUS</a:t>
            </a:r>
            <a:r>
              <a:rPr lang="en-US" b="1">
                <a:solidFill>
                  <a:schemeClr val="accent3"/>
                </a:solidFill>
                <a:latin typeface="OCR A Std" panose="020F0609000104060307" pitchFamily="49" charset="0"/>
              </a:rPr>
              <a:t> AND </a:t>
            </a:r>
            <a:r>
              <a:rPr lang="en-US" b="1" i="1">
                <a:solidFill>
                  <a:schemeClr val="accent3"/>
                </a:solidFill>
                <a:latin typeface="OCR A Std" panose="020F0609000104060307" pitchFamily="49" charset="0"/>
              </a:rPr>
              <a:t>DOCUMENTARY ACTORS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5" y="1448976"/>
            <a:ext cx="3382439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67" y="4106039"/>
            <a:ext cx="3382439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65" y="4106039"/>
            <a:ext cx="3382439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5" y="4114800"/>
            <a:ext cx="3382439" cy="256032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62727" y="985963"/>
            <a:ext cx="5633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accent4"/>
                </a:solidFill>
              </a:rPr>
              <a:t>LOCKHART’S </a:t>
            </a:r>
            <a:r>
              <a:rPr lang="en-US" sz="1600" b="1" i="1">
                <a:solidFill>
                  <a:schemeClr val="accent4"/>
                </a:solidFill>
              </a:rPr>
              <a:t>PODWÓRKA</a:t>
            </a:r>
            <a:r>
              <a:rPr lang="en-US" sz="1600" b="1">
                <a:solidFill>
                  <a:schemeClr val="accent4"/>
                </a:solidFill>
              </a:rPr>
              <a:t>: A “PARADIGMATIC” CASE (?)</a:t>
            </a:r>
          </a:p>
        </p:txBody>
      </p:sp>
    </p:spTree>
    <p:extLst>
      <p:ext uri="{BB962C8B-B14F-4D97-AF65-F5344CB8AC3E}">
        <p14:creationId xmlns:p14="http://schemas.microsoft.com/office/powerpoint/2010/main" val="77174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4320" y="182880"/>
            <a:ext cx="116791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>
                <a:solidFill>
                  <a:prstClr val="white"/>
                </a:solidFill>
              </a:rPr>
              <a:t>THE “DOCUMENTARY SITUATION” and the ETHICAL DISTINCTION (?)</a:t>
            </a:r>
          </a:p>
          <a:p>
            <a:pPr marL="11113" lvl="0"/>
            <a:r>
              <a:rPr lang="en-US" b="1">
                <a:solidFill>
                  <a:srgbClr val="96CD4B"/>
                </a:solidFill>
                <a:latin typeface="OCR A Std" panose="020F0609000104060307" pitchFamily="49" charset="0"/>
              </a:rPr>
              <a:t>THE RELATIONSHIP BETWEEN </a:t>
            </a:r>
            <a:r>
              <a:rPr lang="en-US" b="1" i="1">
                <a:solidFill>
                  <a:srgbClr val="96CD4B"/>
                </a:solidFill>
                <a:latin typeface="OCR A Std" panose="020F0609000104060307" pitchFamily="49" charset="0"/>
              </a:rPr>
              <a:t>APPARATUS</a:t>
            </a:r>
            <a:r>
              <a:rPr lang="en-US" b="1">
                <a:solidFill>
                  <a:srgbClr val="96CD4B"/>
                </a:solidFill>
                <a:latin typeface="OCR A Std" panose="020F0609000104060307" pitchFamily="49" charset="0"/>
              </a:rPr>
              <a:t> AND </a:t>
            </a:r>
            <a:r>
              <a:rPr lang="en-US" b="1" i="1">
                <a:solidFill>
                  <a:srgbClr val="96CD4B"/>
                </a:solidFill>
                <a:latin typeface="OCR A Std" panose="020F0609000104060307" pitchFamily="49" charset="0"/>
              </a:rPr>
              <a:t>DOCUMENTARY ACTORS</a:t>
            </a:r>
          </a:p>
        </p:txBody>
      </p:sp>
      <p:pic>
        <p:nvPicPr>
          <p:cNvPr id="3" name="PeoplesPark_clip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6814" y="1433536"/>
            <a:ext cx="9318372" cy="5241584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DBB590-B898-9F43-B913-9A84A61CFC0A}"/>
              </a:ext>
            </a:extLst>
          </p:cNvPr>
          <p:cNvSpPr txBox="1"/>
          <p:nvPr/>
        </p:nvSpPr>
        <p:spPr>
          <a:xfrm>
            <a:off x="462727" y="985963"/>
            <a:ext cx="71481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accent4"/>
                </a:solidFill>
              </a:rPr>
              <a:t>SNIADECKI AND COHN’S </a:t>
            </a:r>
            <a:r>
              <a:rPr lang="en-US" sz="1600" b="1" i="1">
                <a:solidFill>
                  <a:schemeClr val="accent4"/>
                </a:solidFill>
              </a:rPr>
              <a:t>PEOPLE’S PARK</a:t>
            </a:r>
            <a:r>
              <a:rPr lang="en-US" sz="1600" b="1">
                <a:solidFill>
                  <a:schemeClr val="accent4"/>
                </a:solidFill>
              </a:rPr>
              <a:t> AS “PARADIGMATIC” CASE (?)</a:t>
            </a:r>
          </a:p>
        </p:txBody>
      </p:sp>
    </p:spTree>
    <p:extLst>
      <p:ext uri="{BB962C8B-B14F-4D97-AF65-F5344CB8AC3E}">
        <p14:creationId xmlns:p14="http://schemas.microsoft.com/office/powerpoint/2010/main" val="38514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10883</TotalTime>
  <Words>925</Words>
  <Application>Microsoft Macintosh PowerPoint</Application>
  <PresentationFormat>Widescreen</PresentationFormat>
  <Paragraphs>98</Paragraphs>
  <Slides>16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OCR A Std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170 – LEC 2 Film Analysis Boot Camp</dc:title>
  <dc:creator>Greg Cohen</dc:creator>
  <cp:lastModifiedBy>G.D. Cohen</cp:lastModifiedBy>
  <cp:revision>321</cp:revision>
  <dcterms:created xsi:type="dcterms:W3CDTF">2015-01-12T00:43:31Z</dcterms:created>
  <dcterms:modified xsi:type="dcterms:W3CDTF">2019-08-26T23:36:28Z</dcterms:modified>
</cp:coreProperties>
</file>