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65" r:id="rId4"/>
    <p:sldId id="266" r:id="rId5"/>
    <p:sldId id="259" r:id="rId6"/>
    <p:sldId id="267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25"/>
    <p:restoredTop sz="95014" autoAdjust="0"/>
  </p:normalViewPr>
  <p:slideViewPr>
    <p:cSldViewPr snapToGrid="0" snapToObjects="1">
      <p:cViewPr>
        <p:scale>
          <a:sx n="120" d="100"/>
          <a:sy n="120" d="100"/>
        </p:scale>
        <p:origin x="456" y="10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30E23-35E0-BB4A-B365-C558A0A60AE8}" type="datetimeFigureOut">
              <a:t>8/20/19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4AA17-1706-204E-99C9-F8ABE7E7280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12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</a:lstStyle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_tradnl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_tradnl"/>
              <a:t>Click to edit Master text styles</a:t>
            </a:r>
          </a:p>
          <a:p>
            <a:pPr lvl="1" eaLnBrk="1" latinLnBrk="0" hangingPunct="1"/>
            <a:r>
              <a:rPr lang="es-ES_tradnl"/>
              <a:t>Second level</a:t>
            </a:r>
          </a:p>
          <a:p>
            <a:pPr lvl="2" eaLnBrk="1" latinLnBrk="0" hangingPunct="1"/>
            <a:r>
              <a:rPr lang="es-ES_tradnl"/>
              <a:t>Third level</a:t>
            </a:r>
          </a:p>
          <a:p>
            <a:pPr lvl="3" eaLnBrk="1" latinLnBrk="0" hangingPunct="1"/>
            <a:r>
              <a:rPr lang="es-ES_tradnl"/>
              <a:t>Fourth level</a:t>
            </a:r>
          </a:p>
          <a:p>
            <a:pPr lvl="4" eaLnBrk="1" latinLnBrk="0" hangingPunct="1"/>
            <a:r>
              <a:rPr lang="es-ES_tradnl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7931153" y="4246566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Courier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4213" y="402267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</a:lstStyle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9" name="Rectangle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10" name="Rectangle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11" name="Rectangle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9125" y="17705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_tradnl"/>
              <a:t>Click to edit Master text styles</a:t>
            </a:r>
          </a:p>
          <a:p>
            <a:pPr lvl="1" eaLnBrk="1" latinLnBrk="0" hangingPunct="1"/>
            <a:r>
              <a:rPr lang="es-ES_tradnl"/>
              <a:t>Second level</a:t>
            </a:r>
          </a:p>
          <a:p>
            <a:pPr lvl="2" eaLnBrk="1" latinLnBrk="0" hangingPunct="1"/>
            <a:r>
              <a:rPr lang="es-ES_tradnl"/>
              <a:t>Third level</a:t>
            </a:r>
          </a:p>
          <a:p>
            <a:pPr lvl="3" eaLnBrk="1" latinLnBrk="0" hangingPunct="1"/>
            <a:r>
              <a:rPr lang="es-ES_tradnl"/>
              <a:t>Fourth level</a:t>
            </a:r>
          </a:p>
          <a:p>
            <a:pPr lvl="4" eaLnBrk="1" latinLnBrk="0" hangingPunct="1"/>
            <a:r>
              <a:rPr lang="es-ES_tradnl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7125" y="17705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_tradnl"/>
              <a:t>Click to edit Master text styles</a:t>
            </a:r>
          </a:p>
          <a:p>
            <a:pPr lvl="1" eaLnBrk="1" latinLnBrk="0" hangingPunct="1"/>
            <a:r>
              <a:rPr lang="es-ES_tradnl"/>
              <a:t>Second level</a:t>
            </a:r>
          </a:p>
          <a:p>
            <a:pPr lvl="2" eaLnBrk="1" latinLnBrk="0" hangingPunct="1"/>
            <a:r>
              <a:rPr lang="es-ES_tradnl"/>
              <a:t>Third level</a:t>
            </a:r>
          </a:p>
          <a:p>
            <a:pPr lvl="3" eaLnBrk="1" latinLnBrk="0" hangingPunct="1"/>
            <a:r>
              <a:rPr lang="es-ES_tradnl"/>
              <a:t>Fourth level</a:t>
            </a:r>
          </a:p>
          <a:p>
            <a:pPr lvl="4" eaLnBrk="1" latinLnBrk="0" hangingPunct="1"/>
            <a:r>
              <a:rPr lang="es-ES_tradnl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8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_tradnl"/>
              <a:t>Click to edit Master text styles</a:t>
            </a:r>
          </a:p>
          <a:p>
            <a:pPr lvl="1" eaLnBrk="1" latinLnBrk="0" hangingPunct="1"/>
            <a:r>
              <a:rPr lang="es-ES_tradnl"/>
              <a:t>Second level</a:t>
            </a:r>
          </a:p>
          <a:p>
            <a:pPr lvl="2" eaLnBrk="1" latinLnBrk="0" hangingPunct="1"/>
            <a:r>
              <a:rPr lang="es-ES_tradnl"/>
              <a:t>Third level</a:t>
            </a:r>
          </a:p>
          <a:p>
            <a:pPr lvl="3" eaLnBrk="1" latinLnBrk="0" hangingPunct="1"/>
            <a:r>
              <a:rPr lang="es-ES_tradnl"/>
              <a:t>Fourth level</a:t>
            </a:r>
          </a:p>
          <a:p>
            <a:pPr lvl="4" eaLnBrk="1" latinLnBrk="0" hangingPunct="1"/>
            <a:r>
              <a:rPr lang="es-ES_tradnl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_tradnl"/>
              <a:t>Click to edit Master text styles</a:t>
            </a:r>
          </a:p>
          <a:p>
            <a:pPr lvl="1" eaLnBrk="1" latinLnBrk="0" hangingPunct="1"/>
            <a:r>
              <a:rPr lang="es-ES_tradnl"/>
              <a:t>Second level</a:t>
            </a:r>
          </a:p>
          <a:p>
            <a:pPr lvl="2" eaLnBrk="1" latinLnBrk="0" hangingPunct="1"/>
            <a:r>
              <a:rPr lang="es-ES_tradnl"/>
              <a:t>Third level</a:t>
            </a:r>
          </a:p>
          <a:p>
            <a:pPr lvl="3" eaLnBrk="1" latinLnBrk="0" hangingPunct="1"/>
            <a:r>
              <a:rPr lang="es-ES_tradnl"/>
              <a:t>Fourth level</a:t>
            </a:r>
          </a:p>
          <a:p>
            <a:pPr lvl="4" eaLnBrk="1" latinLnBrk="0" hangingPunct="1"/>
            <a:r>
              <a:rPr lang="es-ES_tradnl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29" name="Rectangle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534474" y="15081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>
              <a:solidFill>
                <a:srgbClr val="FEB80A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B80A"/>
                </a:solidFill>
                <a:latin typeface="Century Gothic"/>
                <a:cs typeface="Century Gothic"/>
              </a:defRPr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_tradnl"/>
              <a:t>Click to edit Master text styles</a:t>
            </a:r>
          </a:p>
          <a:p>
            <a:pPr lvl="1" eaLnBrk="1" latinLnBrk="0" hangingPunct="1"/>
            <a:r>
              <a:rPr lang="es-ES_tradnl"/>
              <a:t>Second level</a:t>
            </a:r>
          </a:p>
          <a:p>
            <a:pPr lvl="2" eaLnBrk="1" latinLnBrk="0" hangingPunct="1"/>
            <a:r>
              <a:rPr lang="es-ES_tradnl"/>
              <a:t>Third level</a:t>
            </a:r>
          </a:p>
          <a:p>
            <a:pPr lvl="3" eaLnBrk="1" latinLnBrk="0" hangingPunct="1"/>
            <a:r>
              <a:rPr lang="es-ES_tradnl"/>
              <a:t>Fourth level</a:t>
            </a:r>
          </a:p>
          <a:p>
            <a:pPr lvl="4" eaLnBrk="1" latinLnBrk="0" hangingPunct="1"/>
            <a:r>
              <a:rPr lang="es-ES_tradnl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84261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11374904" y="1197789"/>
            <a:ext cx="132763" cy="171288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1219200" y="441254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_tradnl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11578104" y="1350189"/>
            <a:ext cx="132763" cy="171288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11115580" y="1453352"/>
            <a:ext cx="132763" cy="171288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_tradnl"/>
              <a:t>Click to edit Master text styles</a:t>
            </a:r>
          </a:p>
          <a:p>
            <a:pPr lvl="1" eaLnBrk="1" latinLnBrk="0" hangingPunct="1"/>
            <a:r>
              <a:rPr lang="es-ES_tradnl"/>
              <a:t>Second level</a:t>
            </a:r>
          </a:p>
          <a:p>
            <a:pPr lvl="2" eaLnBrk="1" latinLnBrk="0" hangingPunct="1"/>
            <a:r>
              <a:rPr lang="es-ES_tradnl"/>
              <a:t>Third level</a:t>
            </a:r>
          </a:p>
          <a:p>
            <a:pPr lvl="3" eaLnBrk="1" latinLnBrk="0" hangingPunct="1"/>
            <a:r>
              <a:rPr lang="es-ES_tradnl"/>
              <a:t>Fourth level</a:t>
            </a:r>
          </a:p>
          <a:p>
            <a:pPr lvl="4" eaLnBrk="1" latinLnBrk="0" hangingPunct="1"/>
            <a:r>
              <a:rPr lang="es-ES_tradnl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41600" cy="5851525"/>
          </a:xfrm>
        </p:spPr>
        <p:txBody>
          <a:bodyPr vert="eaVert" anchor="ctr"/>
          <a:lstStyle/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2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es-ES_tradnl"/>
              <a:t>Click to edit Master text styles</a:t>
            </a:r>
          </a:p>
          <a:p>
            <a:pPr lvl="1" eaLnBrk="1" latinLnBrk="0" hangingPunct="1"/>
            <a:r>
              <a:rPr lang="es-ES_tradnl"/>
              <a:t>Second level</a:t>
            </a:r>
          </a:p>
          <a:p>
            <a:pPr lvl="2" eaLnBrk="1" latinLnBrk="0" hangingPunct="1"/>
            <a:r>
              <a:rPr lang="es-ES_tradnl"/>
              <a:t>Third level</a:t>
            </a:r>
          </a:p>
          <a:p>
            <a:pPr lvl="3" eaLnBrk="1" latinLnBrk="0" hangingPunct="1"/>
            <a:r>
              <a:rPr lang="es-ES_tradnl"/>
              <a:t>Fourth level</a:t>
            </a:r>
          </a:p>
          <a:p>
            <a:pPr lvl="4" eaLnBrk="1" latinLnBrk="0" hangingPunct="1"/>
            <a:r>
              <a:rPr lang="es-ES_tradnl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AE94-9C3B-8E43-9479-5219AF2B075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Couri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>
              <a:latin typeface="Courier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s-ES_tradnl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_tradnl"/>
              <a:t>Click to edit Master text styles</a:t>
            </a:r>
          </a:p>
          <a:p>
            <a:pPr lvl="1" eaLnBrk="1" latinLnBrk="0" hangingPunct="1"/>
            <a:r>
              <a:rPr kumimoji="0" lang="es-ES_tradnl"/>
              <a:t>Second level</a:t>
            </a:r>
          </a:p>
          <a:p>
            <a:pPr lvl="2" eaLnBrk="1" latinLnBrk="0" hangingPunct="1"/>
            <a:r>
              <a:rPr kumimoji="0" lang="es-ES_tradnl"/>
              <a:t>Third level</a:t>
            </a:r>
          </a:p>
          <a:p>
            <a:pPr lvl="3" eaLnBrk="1" latinLnBrk="0" hangingPunct="1"/>
            <a:r>
              <a:rPr kumimoji="0" lang="es-ES_tradnl"/>
              <a:t>Fourth level</a:t>
            </a:r>
          </a:p>
          <a:p>
            <a:pPr lvl="4" eaLnBrk="1" latinLnBrk="0" hangingPunct="1"/>
            <a:r>
              <a:rPr kumimoji="0" lang="es-ES_tradnl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6360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latin typeface="Courier"/>
              </a:defRPr>
            </a:lvl1pPr>
          </a:lstStyle>
          <a:p>
            <a:fld id="{EEDA570B-D217-B44C-818A-93A71B63BF97}" type="datetimeFigureOut">
              <a:rPr lang="en-US"/>
              <a:pPr/>
              <a:t>8/20/19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416678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latin typeface="Courier"/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1480800" y="6416678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Courier"/>
              </a:defRPr>
            </a:lvl1pPr>
          </a:lstStyle>
          <a:p>
            <a:fld id="{EE58AE94-9C3B-8E43-9479-5219AF2B075E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Courier"/>
          <a:ea typeface="+mj-ea"/>
          <a:cs typeface="+mj-cs"/>
        </a:defRPr>
      </a:lvl1pPr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Courier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Courier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Courier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Courier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Courier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E1C1AC-BF57-4946-BA77-7D606845C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37" y="1087731"/>
            <a:ext cx="8686927" cy="4931643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24000" y="11152"/>
            <a:ext cx="9144000" cy="6779943"/>
          </a:xfrm>
        </p:spPr>
        <p:txBody>
          <a:bodyPr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3600" spc="-150" dirty="0">
                <a:latin typeface="American Typewriter" charset="0"/>
                <a:ea typeface="American Typewriter" charset="0"/>
                <a:cs typeface="American Typewriter" charset="0"/>
              </a:rPr>
              <a:t>HISTORY, MEMORY, TRUTH, FICTION</a:t>
            </a:r>
            <a:br>
              <a:rPr lang="en-US" sz="4400" b="1" dirty="0"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2800" cap="small" dirty="0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CONTEMPORARY DOCUMENTARY PRACTICES</a:t>
            </a:r>
            <a:br>
              <a:rPr lang="en-US" sz="2800" cap="small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1200" dirty="0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2000" cap="small">
                <a:latin typeface="American Typewriter" charset="0"/>
                <a:ea typeface="American Typewriter" charset="0"/>
                <a:cs typeface="American Typewriter" charset="0"/>
              </a:rPr>
              <a:t> </a:t>
            </a:r>
            <a:br>
              <a:rPr lang="en-US" sz="2000" cap="small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2000" cap="small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2000" cap="small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2000" cap="small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2000" cap="small"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2000" cap="small">
                <a:solidFill>
                  <a:schemeClr val="bg1"/>
                </a:solidFill>
                <a:effectLst>
                  <a:outerShdw blurRad="25400" dist="63500" dir="3000000" algn="l" rotWithShape="0">
                    <a:schemeClr val="accent3">
                      <a:alpha val="60000"/>
                    </a:schemeClr>
                  </a:outerShdw>
                </a:effectLst>
                <a:latin typeface="American Typewriter" charset="0"/>
                <a:ea typeface="American Typewriter" charset="0"/>
                <a:cs typeface="American Typewriter" charset="0"/>
              </a:rPr>
              <a:t>“CULTURE OF VISUALIZATION”</a:t>
            </a:r>
            <a:br>
              <a:rPr lang="en-US" sz="2000" cap="small">
                <a:solidFill>
                  <a:schemeClr val="bg1"/>
                </a:solidFill>
                <a:effectLst>
                  <a:outerShdw blurRad="25400" dist="63500" dir="3000000" algn="l" rotWithShape="0">
                    <a:schemeClr val="accent3">
                      <a:alpha val="60000"/>
                    </a:schemeClr>
                  </a:outerShdw>
                </a:effectLst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2000" cap="small">
                <a:solidFill>
                  <a:schemeClr val="bg1"/>
                </a:solidFill>
                <a:effectLst>
                  <a:outerShdw blurRad="25400" dist="63500" dir="3000000" algn="l" rotWithShape="0">
                    <a:schemeClr val="accent3">
                      <a:alpha val="60000"/>
                    </a:schemeClr>
                  </a:outerShdw>
                </a:effectLst>
                <a:latin typeface="American Typewriter" charset="0"/>
                <a:ea typeface="American Typewriter" charset="0"/>
                <a:cs typeface="American Typewriter" charset="0"/>
              </a:rPr>
              <a:t>Graduate Program in Education, Art and Cultural History</a:t>
            </a:r>
            <a:br>
              <a:rPr lang="en-US" sz="2000" cap="small">
                <a:solidFill>
                  <a:schemeClr val="bg1"/>
                </a:solidFill>
                <a:effectLst>
                  <a:outerShdw blurRad="25400" dist="63500" dir="3000000" algn="l" rotWithShape="0">
                    <a:schemeClr val="accent3">
                      <a:alpha val="60000"/>
                    </a:schemeClr>
                  </a:outerShdw>
                </a:effectLst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2000" cap="small">
                <a:solidFill>
                  <a:schemeClr val="bg1"/>
                </a:solidFill>
                <a:effectLst>
                  <a:outerShdw blurRad="25400" dist="63500" dir="3000000" algn="l" rotWithShape="0">
                    <a:schemeClr val="accent3">
                      <a:alpha val="60000"/>
                    </a:schemeClr>
                  </a:outerShdw>
                </a:effectLst>
                <a:latin typeface="American Typewriter" charset="0"/>
                <a:ea typeface="American Typewriter" charset="0"/>
                <a:cs typeface="American Typewriter" charset="0"/>
              </a:rPr>
              <a:t>Universidade Mackenzie</a:t>
            </a:r>
            <a:br>
              <a:rPr lang="en-US" sz="2000" cap="small">
                <a:solidFill>
                  <a:schemeClr val="accent3"/>
                </a:solidFill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 sz="2000" cap="small">
                <a:solidFill>
                  <a:schemeClr val="accent3"/>
                </a:solidFill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2000" cap="small">
                <a:solidFill>
                  <a:schemeClr val="accent3"/>
                </a:solidFill>
                <a:highlight>
                  <a:srgbClr val="C0C0C0"/>
                </a:highlight>
                <a:latin typeface="American Typewriter" charset="0"/>
                <a:ea typeface="American Typewriter" charset="0"/>
                <a:cs typeface="American Typewriter" charset="0"/>
              </a:rPr>
              <a:t> </a:t>
            </a:r>
            <a:r>
              <a:rPr lang="en-US" sz="2000" cap="small">
                <a:solidFill>
                  <a:srgbClr val="C00000"/>
                </a:solidFill>
                <a:highlight>
                  <a:srgbClr val="C0C0C0"/>
                </a:highlight>
                <a:latin typeface="American Typewriter" charset="0"/>
                <a:ea typeface="American Typewriter" charset="0"/>
                <a:cs typeface="American Typewriter" charset="0"/>
              </a:rPr>
              <a:t>Professors Jane de Almeida and Greg Cohen . </a:t>
            </a:r>
            <a:br>
              <a:rPr lang="en-US" sz="2000" dirty="0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1800" dirty="0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janedealmeida@gmail.com    gdcohen71@ucla.edu</a:t>
            </a:r>
            <a:endParaRPr lang="en-US" sz="1800" b="1" dirty="0">
              <a:solidFill>
                <a:schemeClr val="tx2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340" y="191572"/>
            <a:ext cx="7772400" cy="857752"/>
          </a:xfrm>
        </p:spPr>
        <p:txBody>
          <a:bodyPr/>
          <a:lstStyle/>
          <a:p>
            <a:r>
              <a:rPr lang="en-US">
                <a:latin typeface="American Typewriter" charset="0"/>
                <a:ea typeface="American Typewriter" charset="0"/>
                <a:cs typeface="American Typewriter" charset="0"/>
              </a:rPr>
              <a:t>GENERAL INTRODUCTION:</a:t>
            </a:r>
            <a:br>
              <a:rPr lang="en-US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>
                <a:latin typeface="American Typewriter" charset="0"/>
                <a:ea typeface="American Typewriter" charset="0"/>
                <a:cs typeface="American Typewriter" charset="0"/>
              </a:rPr>
            </a:br>
            <a:br>
              <a:rPr lang="en-US">
                <a:latin typeface="American Typewriter" charset="0"/>
                <a:ea typeface="American Typewriter" charset="0"/>
                <a:cs typeface="American Typewriter" charset="0"/>
              </a:rPr>
            </a:br>
            <a:endParaRPr lang="en-US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4598" y="1049324"/>
            <a:ext cx="86811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• Professors Jane de Almeida and Greg Cohen</a:t>
            </a:r>
          </a:p>
          <a:p>
            <a:endParaRPr lang="en-US" sz="2000">
              <a:solidFill>
                <a:schemeClr val="tx2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31775" indent="-231775"/>
            <a:r>
              <a:rPr lang="en-US" sz="2000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• Course elements: program, syllabus, s</a:t>
            </a:r>
            <a:r>
              <a:rPr lang="es-ES" sz="2000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tructure, themes and concepts</a:t>
            </a:r>
            <a:endParaRPr lang="en-US" sz="2000">
              <a:solidFill>
                <a:schemeClr val="tx2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endParaRPr lang="en-US" sz="2000">
              <a:solidFill>
                <a:schemeClr val="tx2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31775" indent="-231775"/>
            <a:r>
              <a:rPr lang="en-US" sz="2000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• Some preliminary questions of/on “documentary”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360" y="172047"/>
            <a:ext cx="87910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3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Preliminary Questions: What do we mean when we talk about “documentary”?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8221" y="1266002"/>
            <a:ext cx="1087936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* What do we understand by the term “documentary”?</a:t>
            </a:r>
          </a:p>
          <a:p>
            <a:pPr>
              <a:spcAft>
                <a:spcPts val="600"/>
              </a:spcAft>
            </a:pPr>
            <a:endParaRPr lang="en-US" sz="200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460375" indent="-225425">
              <a:spcAft>
                <a:spcPts val="600"/>
              </a:spcAft>
            </a:pP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&gt; How does the term “documentary” relate to the term “document” (as both </a:t>
            </a:r>
            <a:r>
              <a:rPr lang="en-US" sz="2000" i="1">
                <a:latin typeface="American Typewriter" charset="0"/>
                <a:ea typeface="American Typewriter" charset="0"/>
                <a:cs typeface="American Typewriter" charset="0"/>
              </a:rPr>
              <a:t>object</a:t>
            </a: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 and </a:t>
            </a:r>
            <a:r>
              <a:rPr lang="en-US" sz="2000" i="1">
                <a:latin typeface="American Typewriter" charset="0"/>
                <a:ea typeface="American Typewriter" charset="0"/>
                <a:cs typeface="American Typewriter" charset="0"/>
              </a:rPr>
              <a:t>act/action</a:t>
            </a: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)</a:t>
            </a:r>
          </a:p>
          <a:p>
            <a:pPr>
              <a:spcAft>
                <a:spcPts val="600"/>
              </a:spcAft>
            </a:pPr>
            <a:endParaRPr lang="en-US" sz="200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31775" indent="-231775">
              <a:spcAft>
                <a:spcPts val="600"/>
              </a:spcAft>
            </a:pP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* Is the practice of </a:t>
            </a:r>
            <a:r>
              <a:rPr lang="en-US" sz="2000" i="1">
                <a:latin typeface="American Typewriter" charset="0"/>
                <a:ea typeface="American Typewriter" charset="0"/>
                <a:cs typeface="American Typewriter" charset="0"/>
              </a:rPr>
              <a:t>documentary</a:t>
            </a: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  the same as that of </a:t>
            </a:r>
            <a:r>
              <a:rPr lang="en-US" sz="2000" i="1">
                <a:latin typeface="American Typewriter" charset="0"/>
                <a:ea typeface="American Typewriter" charset="0"/>
                <a:cs typeface="American Typewriter" charset="0"/>
              </a:rPr>
              <a:t>reporting</a:t>
            </a: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? Is the news a form of “documentary practice”? </a:t>
            </a:r>
          </a:p>
          <a:p>
            <a:pPr marL="231775" indent="-231775">
              <a:spcAft>
                <a:spcPts val="600"/>
              </a:spcAft>
            </a:pPr>
            <a:endParaRPr lang="en-US" sz="200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31775" indent="-231775">
              <a:spcAft>
                <a:spcPts val="600"/>
              </a:spcAft>
            </a:pP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* Can a work of  “documentary” be a “work of art”? </a:t>
            </a:r>
          </a:p>
          <a:p>
            <a:pPr marL="231775" indent="-231775">
              <a:spcAft>
                <a:spcPts val="600"/>
              </a:spcAft>
            </a:pPr>
            <a:endParaRPr lang="en-US" sz="200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31775" indent="-231775">
              <a:spcAft>
                <a:spcPts val="600"/>
              </a:spcAft>
            </a:pP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* When referring to “documentary practices,” how might we define them or distinguish them from other, “non-documentary” audio-visual practices?</a:t>
            </a:r>
          </a:p>
        </p:txBody>
      </p:sp>
    </p:spTree>
    <p:extLst>
      <p:ext uri="{BB962C8B-B14F-4D97-AF65-F5344CB8AC3E}">
        <p14:creationId xmlns:p14="http://schemas.microsoft.com/office/powerpoint/2010/main" val="203591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273" y="75753"/>
            <a:ext cx="5431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3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“DOCUMENTARY PRACTICES”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498" y="1159623"/>
            <a:ext cx="1089394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</a:pP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1. A “documentary work” conveys (directly, explicitly) “real” things/actions/events, without modifying them, or adding to them any “new” or “unverifiable” things/actions/events…</a:t>
            </a:r>
          </a:p>
          <a:p>
            <a:pPr>
              <a:spcAft>
                <a:spcPts val="600"/>
              </a:spcAft>
            </a:pPr>
            <a:endParaRPr lang="en-US" sz="200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31775" indent="-231775">
              <a:spcAft>
                <a:spcPts val="600"/>
              </a:spcAft>
            </a:pP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2. A work of “documentary” represents “reality” in an </a:t>
            </a:r>
            <a:r>
              <a:rPr lang="en-US" sz="2000" i="1">
                <a:latin typeface="American Typewriter" charset="0"/>
                <a:ea typeface="American Typewriter" charset="0"/>
                <a:cs typeface="American Typewriter" charset="0"/>
              </a:rPr>
              <a:t>objective</a:t>
            </a: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 way (unlike the “non-documentary” work, which represents reality in a </a:t>
            </a:r>
            <a:r>
              <a:rPr lang="en-US" sz="2000" i="1">
                <a:latin typeface="American Typewriter" charset="0"/>
                <a:ea typeface="American Typewriter" charset="0"/>
                <a:cs typeface="American Typewriter" charset="0"/>
              </a:rPr>
              <a:t>subjective</a:t>
            </a: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 or </a:t>
            </a:r>
            <a:r>
              <a:rPr lang="en-US" sz="2000" i="1">
                <a:latin typeface="American Typewriter" charset="0"/>
                <a:ea typeface="American Typewriter" charset="0"/>
                <a:cs typeface="American Typewriter" charset="0"/>
              </a:rPr>
              <a:t>constructed</a:t>
            </a: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 way)…</a:t>
            </a:r>
          </a:p>
          <a:p>
            <a:pPr marL="231775" indent="-231775">
              <a:spcAft>
                <a:spcPts val="600"/>
              </a:spcAft>
            </a:pPr>
            <a:endParaRPr lang="en-US" sz="200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31775" indent="-231775">
              <a:spcAft>
                <a:spcPts val="600"/>
              </a:spcAft>
            </a:pP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3. A “documentary” deals with and shows us “real people” in their “real contexts”; these people are “social actors” rather than “professional actors”…</a:t>
            </a:r>
          </a:p>
          <a:p>
            <a:pPr marL="231775" indent="-231775">
              <a:spcAft>
                <a:spcPts val="600"/>
              </a:spcAft>
            </a:pPr>
            <a:endParaRPr lang="en-US" sz="2000"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31775" indent="-231775">
              <a:spcAft>
                <a:spcPts val="600"/>
              </a:spcAft>
            </a:pP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4. A work of “documentary” may “tell a story” about “reality,” but that “telling” is not the </a:t>
            </a:r>
            <a:r>
              <a:rPr lang="en-US" sz="2000" i="1">
                <a:latin typeface="American Typewriter" charset="0"/>
                <a:ea typeface="American Typewriter" charset="0"/>
                <a:cs typeface="American Typewriter" charset="0"/>
              </a:rPr>
              <a:t>interpretation</a:t>
            </a:r>
            <a:r>
              <a:rPr lang="en-US" sz="2000">
                <a:latin typeface="American Typewriter" charset="0"/>
                <a:ea typeface="American Typewriter" charset="0"/>
                <a:cs typeface="American Typewriter" charset="0"/>
              </a:rPr>
              <a:t> of real events, but rather “the actual story” of the unfolding of those events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1140C2-4EA7-6547-BEA4-CD46F9D589C3}"/>
              </a:ext>
            </a:extLst>
          </p:cNvPr>
          <p:cNvSpPr txBox="1"/>
          <p:nvPr/>
        </p:nvSpPr>
        <p:spPr>
          <a:xfrm>
            <a:off x="505552" y="390182"/>
            <a:ext cx="7580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200" u="sng">
                <a:solidFill>
                  <a:schemeClr val="accent1"/>
                </a:solidFill>
                <a:latin typeface="American Typewriter" panose="02090604020004020304" pitchFamily="18" charset="77"/>
              </a:rPr>
              <a:t>Some </a:t>
            </a:r>
            <a:r>
              <a:rPr lang="es-ES_tradnl" sz="2200" i="1" u="sng">
                <a:solidFill>
                  <a:schemeClr val="accent1"/>
                </a:solidFill>
                <a:latin typeface="American Typewriter" panose="02090604020004020304" pitchFamily="18" charset="77"/>
              </a:rPr>
              <a:t>provisional</a:t>
            </a:r>
            <a:r>
              <a:rPr lang="es-ES_tradnl" sz="2200" u="sng">
                <a:solidFill>
                  <a:schemeClr val="accent1"/>
                </a:solidFill>
                <a:latin typeface="American Typewriter" panose="02090604020004020304" pitchFamily="18" charset="77"/>
              </a:rPr>
              <a:t> and </a:t>
            </a:r>
            <a:r>
              <a:rPr lang="es-ES_tradnl" sz="2200" i="1" u="sng">
                <a:solidFill>
                  <a:schemeClr val="accent1"/>
                </a:solidFill>
                <a:latin typeface="American Typewriter" panose="02090604020004020304" pitchFamily="18" charset="77"/>
              </a:rPr>
              <a:t>problematic </a:t>
            </a:r>
            <a:r>
              <a:rPr lang="es-ES_tradnl" sz="2200" u="sng">
                <a:solidFill>
                  <a:schemeClr val="accent1"/>
                </a:solidFill>
                <a:latin typeface="American Typewriter" panose="02090604020004020304" pitchFamily="18" charset="77"/>
              </a:rPr>
              <a:t>definitions (by way of Bill Nichols)</a:t>
            </a:r>
            <a:r>
              <a:rPr lang="es-ES_tradnl" sz="2200">
                <a:solidFill>
                  <a:schemeClr val="accent1"/>
                </a:solidFill>
                <a:latin typeface="American Typewriter" panose="02090604020004020304" pitchFamily="18" charset="77"/>
              </a:rPr>
              <a:t>:</a:t>
            </a:r>
            <a:endParaRPr lang="es-ES_tradnl" sz="2200" u="sng">
              <a:solidFill>
                <a:schemeClr val="accent1"/>
              </a:solidFill>
              <a:latin typeface="American Typewriter" panose="02090604020004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7286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44549" y="90152"/>
            <a:ext cx="10344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3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COMPLICATING THE QUESTION</a:t>
            </a:r>
            <a:r>
              <a:rPr lang="es-ES" sz="2800">
                <a:solidFill>
                  <a:schemeClr val="accent3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 </a:t>
            </a:r>
            <a:r>
              <a:rPr lang="es-ES">
                <a:solidFill>
                  <a:schemeClr val="accent3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[¿DOCUMENTARY</a:t>
            </a:r>
            <a:r>
              <a:rPr lang="mr-IN">
                <a:solidFill>
                  <a:schemeClr val="accent3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…</a:t>
            </a:r>
            <a:r>
              <a:rPr lang="es-ES">
                <a:solidFill>
                  <a:schemeClr val="accent3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 OR NOT?]</a:t>
            </a:r>
            <a:endParaRPr lang="es-ES" sz="2800">
              <a:solidFill>
                <a:schemeClr val="accent3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9094" y="613372"/>
            <a:ext cx="8221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EXHIBIT A: </a:t>
            </a:r>
            <a:endParaRPr lang="es-ES" sz="2000">
              <a:solidFill>
                <a:schemeClr val="tx2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28600"/>
            <a:r>
              <a:rPr lang="es-ES" sz="2000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Silvio Zuccheri, Argentinian photographer and photo-journalist </a:t>
            </a:r>
            <a:endParaRPr lang="en-US" sz="2000">
              <a:solidFill>
                <a:schemeClr val="tx2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24" y="1472390"/>
            <a:ext cx="5212244" cy="3488729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531568" y="1472390"/>
            <a:ext cx="4495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>
                <a:latin typeface="American Typewriter" charset="0"/>
                <a:ea typeface="American Typewriter" charset="0"/>
                <a:cs typeface="American Typewriter" charset="0"/>
              </a:rPr>
              <a:t>Adolfo Pérez Esquivel and Human Rights representatives making their way to the Casa de Gobierno, March 30, 1982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434" y="3193535"/>
            <a:ext cx="5212080" cy="3460821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2039548" y="6317431"/>
            <a:ext cx="4495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latin typeface="American Typewriter" charset="0"/>
                <a:ea typeface="American Typewriter" charset="0"/>
                <a:cs typeface="American Typewriter" charset="0"/>
              </a:rPr>
              <a:t>Inauguration of Raúl Alfonsin, December 10, 1983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2659" y="164304"/>
            <a:ext cx="8671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EXHIBIT B: </a:t>
            </a:r>
            <a:endParaRPr lang="es-ES" sz="2000">
              <a:solidFill>
                <a:schemeClr val="tx2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28600"/>
            <a:r>
              <a:rPr lang="es-ES" sz="2000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Paz Errázuriz, Chilean photographer (b. 1941, Santiago de Chile) </a:t>
            </a:r>
            <a:endParaRPr lang="en-US" sz="2000">
              <a:solidFill>
                <a:schemeClr val="tx2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902" y="1044632"/>
            <a:ext cx="3624147" cy="5628995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66" y="1044632"/>
            <a:ext cx="6052880" cy="4041978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24366" y="5079780"/>
            <a:ext cx="309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American Typewriter" charset="0"/>
                <a:ea typeface="American Typewriter" charset="0"/>
                <a:cs typeface="American Typewriter" charset="0"/>
              </a:rPr>
              <a:t>Evelyn I, Santiago</a:t>
            </a:r>
            <a:r>
              <a:rPr lang="en-US" sz="1400">
                <a:latin typeface="American Typewriter" charset="0"/>
                <a:ea typeface="American Typewriter" charset="0"/>
                <a:cs typeface="American Typewriter" charset="0"/>
              </a:rPr>
              <a:t>, from the series </a:t>
            </a:r>
            <a:r>
              <a:rPr lang="en-US" sz="1400" i="1">
                <a:latin typeface="American Typewriter" charset="0"/>
                <a:ea typeface="American Typewriter" charset="0"/>
                <a:cs typeface="American Typewriter" charset="0"/>
              </a:rPr>
              <a:t>La manzana de Adán</a:t>
            </a:r>
            <a:r>
              <a:rPr lang="en-US" sz="1400">
                <a:latin typeface="American Typewriter" charset="0"/>
                <a:ea typeface="American Typewriter" charset="0"/>
                <a:cs typeface="American Typewriter" charset="0"/>
              </a:rPr>
              <a:t>, 1987</a:t>
            </a:r>
            <a:endParaRPr lang="en-US" sz="1400" i="1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4943" y="6168024"/>
            <a:ext cx="309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>
                <a:latin typeface="American Typewriter" charset="0"/>
                <a:ea typeface="American Typewriter" charset="0"/>
                <a:cs typeface="American Typewriter" charset="0"/>
              </a:rPr>
              <a:t>Pilar, La Palmera</a:t>
            </a:r>
            <a:r>
              <a:rPr lang="en-US" sz="1400">
                <a:latin typeface="American Typewriter" charset="0"/>
                <a:ea typeface="American Typewriter" charset="0"/>
                <a:cs typeface="American Typewriter" charset="0"/>
              </a:rPr>
              <a:t>, from the series </a:t>
            </a:r>
            <a:r>
              <a:rPr lang="en-US" sz="1400" i="1">
                <a:latin typeface="American Typewriter" charset="0"/>
                <a:ea typeface="American Typewriter" charset="0"/>
                <a:cs typeface="American Typewriter" charset="0"/>
              </a:rPr>
              <a:t>La manzana de Adán</a:t>
            </a:r>
            <a:r>
              <a:rPr lang="en-US" sz="1400">
                <a:latin typeface="American Typewriter" charset="0"/>
                <a:ea typeface="American Typewriter" charset="0"/>
                <a:cs typeface="American Typewriter" charset="0"/>
              </a:rPr>
              <a:t>, 1987</a:t>
            </a:r>
            <a:endParaRPr lang="en-US" sz="1400" i="1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18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230" y="146226"/>
            <a:ext cx="8221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EXHIBIT C: </a:t>
            </a:r>
            <a:endParaRPr lang="es-ES" sz="2000">
              <a:solidFill>
                <a:schemeClr val="tx2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marL="228600"/>
            <a:r>
              <a:rPr lang="es-ES" sz="2000" i="1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Los rubios</a:t>
            </a:r>
            <a:r>
              <a:rPr lang="es-ES" sz="2000">
                <a:solidFill>
                  <a:schemeClr val="tx2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, dir. Albertina Carri (Argentina, 2003)</a:t>
            </a:r>
            <a:endParaRPr lang="en-US" sz="2000" i="1">
              <a:solidFill>
                <a:schemeClr val="tx2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2" name="Rubios_clip1-ReginRobin">
            <a:hlinkClick r:id="" action="ppaction://media"/>
            <a:extLst>
              <a:ext uri="{FF2B5EF4-FFF2-40B4-BE49-F238E27FC236}">
                <a16:creationId xmlns:a16="http://schemas.microsoft.com/office/drawing/2014/main" id="{EF1D8FFF-003F-9E40-8EEF-3894A07BFA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0671" y="937939"/>
            <a:ext cx="7730657" cy="5773835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9205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TV Lecture Custom">
  <a:themeElements>
    <a:clrScheme name="FTV112 Lecture 1">
      <a:dk1>
        <a:sysClr val="windowText" lastClr="000000"/>
      </a:dk1>
      <a:lt1>
        <a:srgbClr val="D2F8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FTV Lecture Custom.potx</Template>
  <TotalTime>7330</TotalTime>
  <Words>434</Words>
  <Application>Microsoft Macintosh PowerPoint</Application>
  <PresentationFormat>Widescreen</PresentationFormat>
  <Paragraphs>37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American Typewriter</vt:lpstr>
      <vt:lpstr>Calibri</vt:lpstr>
      <vt:lpstr>Century Gothic</vt:lpstr>
      <vt:lpstr>Courier</vt:lpstr>
      <vt:lpstr>Wingdings</vt:lpstr>
      <vt:lpstr>Wingdings 2</vt:lpstr>
      <vt:lpstr>Wingdings 3</vt:lpstr>
      <vt:lpstr>FTV Lecture Custom</vt:lpstr>
      <vt:lpstr>HISTORY, MEMORY, TRUTH, FICTION CONTEMPORARY DOCUMENTARY PRACTICES                   “CULTURE OF VISUALIZATION” Graduate Program in Education, Art and Cultural History Universidade Mackenzie   Professors Jane de Almeida and Greg Cohen .  janedealmeida@gmail.com    gdcohen71@ucla.edu</vt:lpstr>
      <vt:lpstr>GENERAL INTRODUCTION: 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Cohen</dc:creator>
  <cp:lastModifiedBy>G.D. Cohen</cp:lastModifiedBy>
  <cp:revision>118</cp:revision>
  <dcterms:created xsi:type="dcterms:W3CDTF">2015-01-06T21:57:01Z</dcterms:created>
  <dcterms:modified xsi:type="dcterms:W3CDTF">2019-08-20T20:58:04Z</dcterms:modified>
</cp:coreProperties>
</file>